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54864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97280" y="1371600"/>
            <a:ext cx="9601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200" b="1">
                <a:solidFill>
                  <a:srgbClr val="F0F0F0"/>
                </a:solidFill>
                <a:latin typeface="Helvetica Neue"/>
              </a:defRPr>
            </a:pPr>
            <a:r>
              <a:t>The Drama Machine in Education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7280" y="2468880"/>
            <a:ext cx="96012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400" b="0">
                <a:solidFill>
                  <a:srgbClr val="E88D3F"/>
                </a:solidFill>
                <a:latin typeface="Helvetica Neue"/>
              </a:defRPr>
            </a:pPr>
            <a:r>
              <a:t>Mutual Recognition and Multiagent Architecture</a:t>
            </a:r>
            <a:br/>
            <a:r>
              <a:t>for Dialectical AI Tutoring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097280" y="3657600"/>
            <a:ext cx="2743200" cy="27432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97280" y="393192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Liam Magee  |  University of Illinois Urbana-Champaign  |  February 2026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772400" y="438912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5280" y="452628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N = 562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55280" y="516636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Primary scored responses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772400" y="54864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955280" y="56235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6 runs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55280" y="62636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Across 2 models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Bilateral Transformation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Recognition-prompted tutors measurably adapt — empirical test of mutual change (N=20)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31520" y="1828800"/>
          <a:ext cx="100584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/>
                <a:gridCol w="2514600"/>
                <a:gridCol w="2514600"/>
                <a:gridCol w="25146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Metric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Base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Recognition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Δ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Tutor Adaptation Index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0.288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0.392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+0.104 (+36%)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Learner Growth Index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0.176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0.220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+0.044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Bilateral Transformation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0.232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0.306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+0.074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Transformation Quality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4.6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+4.2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3152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+36%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Tutor adaptation improvement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65760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84048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+25%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4048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Learner growth improvement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58368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6656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7EBB8F"/>
                </a:solidFill>
                <a:latin typeface="Helvetica Neue"/>
              </a:defRPr>
            </a:pPr>
            <a:r>
              <a:t>+32%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6656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Bilateral transformation gain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31520" y="5669280"/>
            <a:ext cx="10698480" cy="82296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05840" y="57607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Recognition framing produces tutors who adjust approach based on learner input, rather than maintaining rigid stances. The theoretical claim of mutual transformation has measurable empirical footprint.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Summary of Key Findings</a:t>
            </a:r>
          </a:p>
        </p:txBody>
      </p:sp>
      <p:sp>
        <p:nvSpPr>
          <p:cNvPr id="3" name="Rectangle 2"/>
          <p:cNvSpPr/>
          <p:nvPr/>
        </p:nvSpPr>
        <p:spPr>
          <a:xfrm>
            <a:off x="731520" y="1417320"/>
            <a:ext cx="73152" cy="822960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51560" y="13716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43% unique contribution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40480" y="137160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 adds +8.7 pts beyond prompt engineering alone. The theoretical framework has measurable empirical footprint (though confounded with memory integration).</a:t>
            </a:r>
          </a:p>
        </p:txBody>
      </p:sp>
      <p:sp>
        <p:nvSpPr>
          <p:cNvPr id="6" name="Rectangle 5"/>
          <p:cNvSpPr/>
          <p:nvPr/>
        </p:nvSpPr>
        <p:spPr>
          <a:xfrm>
            <a:off x="731520" y="2468880"/>
            <a:ext cx="73152" cy="822960"/>
          </a:xfrm>
          <a:prstGeom prst="rect">
            <a:avLst/>
          </a:prstGeom>
          <a:solidFill>
            <a:srgbClr val="E06C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51560" y="242316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06C6C"/>
                </a:solidFill>
                <a:latin typeface="Helvetica Neue"/>
              </a:defRPr>
            </a:pPr>
            <a:r>
              <a:t>A×B synergy not confirmed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40480" y="242316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Nemotron (N=17) suggested recognition-specific synergy, but this did not replicate on Kimi (N=342 factorial; N=60 dedicated). Model-specific, hypothesis-generating only.</a:t>
            </a:r>
          </a:p>
        </p:txBody>
      </p:sp>
      <p:sp>
        <p:nvSpPr>
          <p:cNvPr id="9" name="Rectangle 8"/>
          <p:cNvSpPr/>
          <p:nvPr/>
        </p:nvSpPr>
        <p:spPr>
          <a:xfrm>
            <a:off x="731520" y="3520440"/>
            <a:ext cx="73152" cy="822960"/>
          </a:xfrm>
          <a:prstGeom prst="rect">
            <a:avLst/>
          </a:prstGeom>
          <a:solidFill>
            <a:srgbClr val="7EBB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51560" y="347472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Bilateral transformation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40480" y="347472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Recognition-prompted tutors adapt +36% more than baseline. Empirical grounding for the theoretical claim that recognition produces mutual change.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572000"/>
            <a:ext cx="73152" cy="822960"/>
          </a:xfrm>
          <a:prstGeom prst="rect">
            <a:avLst/>
          </a:prstGeom>
          <a:solidFill>
            <a:srgbClr val="6C9B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051560" y="45262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6C9BCE"/>
                </a:solidFill>
                <a:latin typeface="Helvetica Neue"/>
              </a:defRPr>
            </a:pPr>
            <a:r>
              <a:t>Domain generalizability confirmed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0480" y="452628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 advantage replicates across philosophy and elementary math, and across Kimi and Nemotron. Effects concentrated in challenging scenarios.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520" y="5623560"/>
            <a:ext cx="73152" cy="822960"/>
          </a:xfrm>
          <a:prstGeom prst="rect">
            <a:avLst/>
          </a:prstGeom>
          <a:solidFill>
            <a:srgbClr val="7EBB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051560" y="557784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Multi-agent as reality testing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40480" y="557784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On new domains, the Superego catches hallucinated content. Essential for domain transfer, particularly with models prone to domain confusion.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Practical Deployment Recommendations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91440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Well-Trained Domain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e.g. philosophy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E88D3F"/>
                </a:solidFill>
                <a:latin typeface="Helvetica Neue"/>
              </a:defRPr>
            </a:pPr>
            <a:r>
              <a:t>92.5 avg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Recognition + Single-agent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Recognition prompts alone provide most benefit.</a:t>
            </a:r>
            <a:br/>
            <a:r>
              <a:t>Multi-agent adds only +0.5 pts.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75488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New Domain / Transfer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e.g. elementary math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5488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6C9BCE"/>
                </a:solidFill>
                <a:latin typeface="Helvetica Neue"/>
              </a:defRPr>
            </a:pPr>
            <a:r>
              <a:t>77.3 avg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5488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Recognition + Multi-agent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5488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Superego catches domain hallucinations.</a:t>
            </a:r>
            <a:br/>
            <a:r>
              <a:t>Essential error correction for new content.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41248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9536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Budget Deployment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9536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cost-sensitive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7EBB8F"/>
                </a:solidFill>
                <a:latin typeface="Helvetica Neue"/>
              </a:defRPr>
            </a:pPr>
            <a:r>
              <a:t>83.3 avg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9536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Enhanced + Single-agent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9536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Good instructions without recognition theory.</a:t>
            </a:r>
            <a:br/>
            <a:r>
              <a:t>Reasonable quality at lowest cost.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520" y="5943600"/>
            <a:ext cx="106984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The "right" architecture depends on content characteristics and deployment context. All models tested are free-tier / budget models.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Limitations &amp; Future 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28016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Memory confound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74720" y="128016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Recognition profiles bundle memory integration with recognition prompts. Cannot separate their contributions.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20574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Model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74720" y="205740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A×B synergy is model-specific (Nemotron only). Recognition main effect replicates across both models.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83464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Simulated learners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74720" y="283464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All evaluation uses LLM-generated learners. Real learners may respond differently.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36118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Two domains only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74720" y="361188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Philosophy and elementary math. Broader domain sampling needed.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520" y="438912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Bilateral N=20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74720" y="438912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Transformation metrics from single scenario. Replication across more scenarios needed.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1520" y="512064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Future Directions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" y="5577840"/>
            <a:ext cx="1069848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Real learner studies (not simulated)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Memory factor isolation (2×2×2×2 design)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Broader domain testing (STEM, creative writing, social-emotional)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Longitudinal studies measuring accumulated recognition effects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54864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31520" y="7315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600" b="1">
                <a:solidFill>
                  <a:srgbClr val="F0F0F0"/>
                </a:solidFill>
                <a:latin typeface="Helvetica Neue"/>
              </a:defRPr>
            </a:pPr>
            <a:r>
              <a:t>Conclusion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31520" y="1645920"/>
            <a:ext cx="1069848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097280" y="1828800"/>
            <a:ext cx="1005840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0">
                <a:solidFill>
                  <a:srgbClr val="CCCCCC"/>
                </a:solidFill>
                <a:latin typeface="Helvetica Neue"/>
              </a:defRPr>
            </a:pPr>
            <a:r>
              <a:t>Operationalizing Hegel's theory of mutual recognition as a design heuristic produces measurable improvements in AI tutor adaptive pedagogy.</a:t>
            </a:r>
            <a:br/>
            <a:br/>
            <a:r>
              <a:t>Recognition may be better understood as an achievable relational stance rather than requiring genuine machine consciousness.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152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1440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Theory Matters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43% of benefit comes from</a:t>
            </a:r>
            <a:br/>
            <a:r>
              <a:t>recognition theory itself,</a:t>
            </a:r>
            <a:br/>
            <a:r>
              <a:t>not just better prompting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75488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6C9BCE"/>
                </a:solidFill>
                <a:latin typeface="Helvetica Neue"/>
              </a:defRPr>
            </a:pPr>
            <a:r>
              <a:t>Context Matters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Effects vary by domain,</a:t>
            </a:r>
            <a:br/>
            <a:r>
              <a:t>scenario difficulty, and</a:t>
            </a:r>
            <a:br/>
            <a:r>
              <a:t>model architecture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41248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9536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7EBB8F"/>
                </a:solidFill>
                <a:latin typeface="Helvetica Neue"/>
              </a:defRPr>
            </a:pPr>
            <a:r>
              <a:t>Mutual Change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9536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Both tutor and learner</a:t>
            </a:r>
            <a:br/>
            <a:r>
              <a:t>measurably transform</a:t>
            </a:r>
            <a:br/>
            <a:r>
              <a:t>through recognition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520" y="6309360"/>
            <a:ext cx="106984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Code &amp; Data: github.com/machine-spirits/machinespirits-eval  |  N=562 primary  |  6 evaluation runs  |  2 models  |  2 domains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 Problem: One-Directional Pedagogy</a:t>
            </a:r>
          </a:p>
        </p:txBody>
      </p:sp>
      <p:pic>
        <p:nvPicPr>
          <p:cNvPr id="3" name="Picture 2" descr="figur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0160"/>
            <a:ext cx="6858000" cy="3740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2286000" cy="3200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Acknowledge → Redirect → Instruct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Learner = waypoint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Sycophancy risk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520" y="4846320"/>
            <a:ext cx="10515600" cy="15544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97280" y="4983480"/>
            <a:ext cx="987552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CCCCCC"/>
                </a:solidFill>
                <a:latin typeface="Helvetica Neue"/>
              </a:defRPr>
            </a:pPr>
            <a:r>
              <a:t>Hegel's Insight: Only mutual recognition—where each party acknowledges the other as an autonomous subject—produces genuine selfhood. One-directional recognition (master–slave) fails because hollow acknowledgment doesn't count.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Theoretical Framework: Hegel + Freud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05840" y="146304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Hegel: Mutual Recognition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5840" y="20116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Learner as autonomous subject, not deficit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Genuine engagement shapes tutor's response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Mutual transformation through dialogue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Productive struggle ≠ obstacle to remove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400800" y="137160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75120" y="146304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6C9BCE"/>
                </a:solidFill>
                <a:latin typeface="Helvetica Neue"/>
              </a:defRPr>
            </a:pPr>
            <a:r>
              <a:t>Freud: Ego/Superego Structure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75120" y="20116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Ego: warmth, engagement, learner-facing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Superego: internalized standards, rigor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Internal dialogue before external action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as ghost—memorial, not equal partner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520" y="4023360"/>
            <a:ext cx="1069848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05840" y="411480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Derivative Framework (not literal application)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4663440"/>
            <a:ext cx="9601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Stakes are pedagogical, not existential — tutor is functional analogue, not second consciousness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Diagnostic tool: identifies what's missing in one-directional pedagogy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Design heuristic: architectural suggestions for approximating recognition's functional benefits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Horizon concept: orients design toward an ideal without claiming its achievement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 Drama Machine Architecture</a:t>
            </a:r>
          </a:p>
        </p:txBody>
      </p:sp>
      <p:pic>
        <p:nvPicPr>
          <p:cNvPr id="3" name="Picture 2" descr="figur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188720"/>
            <a:ext cx="5943600" cy="32419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2743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Ego generates suggestion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evaluates quality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Accept / Modify / Reject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Memory (Writing Pad) persists across sessions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as ghost, not equal partner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520" y="5669280"/>
            <a:ext cx="10698480" cy="82296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05840" y="57607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Both tutor AND learner have bilateral Ego/Superego architectures. The learner is not scripted—it's a full LLM agent with its own deliberation.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Evaluation Methodology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9144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3-Way Comparison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Base: minimal instructions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Enhanced: good instructions, no theory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Recognition: full Hegelian framework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3891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2×2×2 Factorial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A: Recognition (base vs recog)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B: Architecture (single vs multi)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C: Learner (unified vs ego/superego)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0467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2296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Domain Generalizability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296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Philosophy (graduate) vs Math (4th grade)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Nemotron + Kimi replication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Tests factor inversion across domains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731520" y="4297680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/>
                <a:gridCol w="2286000"/>
                <a:gridCol w="2286000"/>
                <a:gridCol w="27432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Evaluation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N (scored)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Model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Section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Recognition validation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36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Full factorial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342 of 402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interaction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17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Nemotron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6.3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replication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6.3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Domain gen.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47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Nemotron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6.4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Domain gen. replication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Recognition Theory Provides Unique Value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Three-way comparison isolates theory from prompt engineering (N=36)</a:t>
            </a:r>
          </a:p>
        </p:txBody>
      </p:sp>
      <p:pic>
        <p:nvPicPr>
          <p:cNvPr id="4" name="Picture 3" descr="figure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5920"/>
            <a:ext cx="6400800" cy="35725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15200" y="173736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Mean Scores (N=12 each)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0" y="219456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7EBB8F"/>
                </a:solidFill>
                <a:latin typeface="Helvetica Neue"/>
              </a:defRPr>
            </a:pPr>
            <a:r>
              <a:t>Recognition:  94.0  (SD 8.4)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0" y="256032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6C9BCE"/>
                </a:solidFill>
                <a:latin typeface="Helvetica Neue"/>
              </a:defRPr>
            </a:pPr>
            <a:r>
              <a:t>Enhanced:      85.3  (SD 11.2)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0" y="292608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999999"/>
                </a:solidFill>
                <a:latin typeface="Helvetica Neue"/>
              </a:defRPr>
            </a:pPr>
            <a:r>
              <a:t>Base:              73.9  (SD 15.7)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52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1440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+20.1 pts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Total recognition effect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65760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84048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+11.4 pts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048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Prompt engineering (57%)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58368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76656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+8.7 pts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6656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Recognition unique (43%)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41832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60120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7EBB8F"/>
                </a:solidFill>
                <a:latin typeface="Helvetica Neue"/>
              </a:defRPr>
            </a:pPr>
            <a:r>
              <a:t>43%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60120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Theory's own contribution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Full 2×2×2 Factorial (Kimi K2.5)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N=342 scored of 402 attempted — Recognition is the dominant factor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31520" y="1737360"/>
          <a:ext cx="685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  <a:gridCol w="13716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Factor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Effect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95% CI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η²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p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A: Recognition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+10.4 pts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[7.2, 13.6]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.109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&lt;.001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B: Multi-agent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+0.5 pts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[–2.7, 3.7]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.731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C: Learner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+1.5 pts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[–1.7, 4.7]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.003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.341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Interaction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—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—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.845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31520" y="420624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05840" y="42976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Key Takeaway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47548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 accounts for 10.9% of variance (p&lt;.001)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Architecture effect is minimal on trained content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A×B interaction non-significant on Kimi (F=0.04)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Learner architecture: small, non-significant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400800" y="420624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675120" y="42976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Cell Means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675120" y="47548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7EBB8F"/>
                </a:solidFill>
                <a:latin typeface="Helvetica Neue"/>
              </a:defRPr>
            </a:pPr>
            <a:r>
              <a:t>Recognition cells:  84.6 – 86.7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75120" y="52120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E06C6C"/>
                </a:solidFill>
                <a:latin typeface="Helvetica Neue"/>
              </a:defRPr>
            </a:pPr>
            <a:r>
              <a:t>Base cells:             74.7 – 76.4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75120" y="56692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Δ ≈ 10 points across all architecture combinations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A×B Synergy — Exploratory, Model-Specific</a:t>
            </a:r>
          </a:p>
        </p:txBody>
      </p:sp>
      <p:pic>
        <p:nvPicPr>
          <p:cNvPr id="3" name="Picture 2" descr="figur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5029200" cy="3755136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5943600" y="1371600"/>
            <a:ext cx="5486400" cy="27432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06C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17920" y="146304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06C6C"/>
                </a:solidFill>
                <a:latin typeface="Helvetica Neue"/>
              </a:defRPr>
            </a:pPr>
            <a:r>
              <a:t>Did NOT Replicate on Kimi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17920" y="2011680"/>
            <a:ext cx="50292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 factorial (N=342): F=0.04, p=.845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 A×B replication (N=60): +1.35 pts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Both show near-zero interaction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Nemotron finding was model-specific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31520" y="4572000"/>
            <a:ext cx="10698480" cy="182880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05840" y="466344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Interpretation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5029200"/>
            <a:ext cx="987552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Hypothesis-generating only — should not inform design decisions until replicated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Kimi's higher baseline quality may leave less room for Superego to add value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Consistent finding: multi-agent's primary value is error correction for domain transfer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Domain Generalizability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Recognition advantage replicates across models and content domains</a:t>
            </a:r>
          </a:p>
        </p:txBody>
      </p:sp>
      <p:pic>
        <p:nvPicPr>
          <p:cNvPr id="4" name="Picture 3" descr="figure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554480"/>
            <a:ext cx="5943600" cy="3317358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6583680" y="1554480"/>
            <a:ext cx="5029200" cy="27432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0" y="164592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Kimi Elementary Replication (N=60)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0" y="210312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7EBB8F"/>
                </a:solidFill>
                <a:latin typeface="Helvetica Neue"/>
              </a:defRPr>
            </a:pPr>
            <a:r>
              <a:t>Recognition: +9.9 pts  (d ≈ 0.61)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0" y="24688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999999"/>
                </a:solidFill>
                <a:latin typeface="Helvetica Neue"/>
              </a:defRPr>
            </a:pPr>
            <a:r>
              <a:t>Architecture: +3.0 pts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0" y="2926080"/>
            <a:ext cx="45720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Revises Nemotron finding: architecture dominance</a:t>
            </a:r>
            <a:br/>
            <a:r>
              <a:t>was partly a model artifact (higher hallucination</a:t>
            </a:r>
            <a:br/>
            <a:r>
              <a:t>rate inflated Superego error-correction effect).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31520" y="4480560"/>
            <a:ext cx="10698480" cy="201168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005840" y="4572000"/>
            <a:ext cx="100584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Factor inversion is partly model-dependent: Nemotron's hallucination rate inflated architecture effect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 effects are scenario-dependent: frustrated (+23.8), confusion (+13.6), neutral (+0.1)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Multi-agent catches domain hallucinations — Nemotron suggested philosophy lectures to 4th graders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Recognition's value modulated by both content type AND scenario difficulty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